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2"/>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6" r:id="rId25"/>
    <p:sldId id="2508" r:id="rId26"/>
    <p:sldId id="2510" r:id="rId27"/>
    <p:sldId id="2512" r:id="rId28"/>
    <p:sldId id="2513" r:id="rId29"/>
    <p:sldId id="2514" r:id="rId30"/>
    <p:sldId id="2515" r:id="rId31"/>
    <p:sldId id="2517" r:id="rId32"/>
    <p:sldId id="2516" r:id="rId33"/>
    <p:sldId id="2518" r:id="rId34"/>
    <p:sldId id="2519" r:id="rId35"/>
    <p:sldId id="2520" r:id="rId36"/>
    <p:sldId id="2521" r:id="rId37"/>
    <p:sldId id="2522" r:id="rId38"/>
    <p:sldId id="2523" r:id="rId39"/>
    <p:sldId id="2524" r:id="rId40"/>
    <p:sldId id="252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330" autoAdjust="0"/>
  </p:normalViewPr>
  <p:slideViewPr>
    <p:cSldViewPr snapToGrid="0">
      <p:cViewPr varScale="1">
        <p:scale>
          <a:sx n="79" d="100"/>
          <a:sy n="79" d="100"/>
        </p:scale>
        <p:origin x="1776" y="84"/>
      </p:cViewPr>
      <p:guideLst/>
    </p:cSldViewPr>
  </p:slideViewPr>
  <p:notesTextViewPr>
    <p:cViewPr>
      <p:scale>
        <a:sx n="3" d="2"/>
        <a:sy n="3" d="2"/>
      </p:scale>
      <p:origin x="0" y="-72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to su </a:t>
            </a:r>
            <a:r>
              <a:rPr lang="sr-Latn-RS" sz="1200" dirty="0">
                <a:solidFill>
                  <a:sysClr val="windowText" lastClr="000000"/>
                </a:solidFill>
                <a:latin typeface="Calibri" panose="020F0502020204030204"/>
              </a:rPr>
              <a:t>funkcije koje deterministički, jednosmerno i uniformno mapiraju ulazne podatke u izlaze fiksnih dužina koji se nazivaju nazivaju heš vrednosti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solidFill>
                  <a:sysClr val="windowText" lastClr="000000"/>
                </a:solidFill>
                <a:latin typeface="Calibri" panose="020F0502020204030204"/>
              </a:rPr>
              <a:t>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Jednosmernost se postiže višestrukim </a:t>
            </a:r>
            <a:r>
              <a:rPr lang="en-US" dirty="0" err="1"/>
              <a:t>kori</a:t>
            </a:r>
            <a:r>
              <a:rPr lang="sr-Latn-RS" dirty="0"/>
              <a:t>šćenjem matematičkih operacija poput ostakta pri deljenju, bitskog ILI i bitskog shiftovanja koje </a:t>
            </a:r>
            <a:r>
              <a:rPr lang="en-US" dirty="0"/>
              <a:t>ODBACUJU</a:t>
            </a:r>
            <a:r>
              <a:rPr lang="sr-Latn-RS" dirty="0"/>
              <a:t> deo ulaznih informacija, i zbog toga je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Dole su prikazani heksadecimalni izlazi nekih</a:t>
            </a:r>
            <a:r>
              <a:rPr lang="en-US" dirty="0"/>
              <a:t> </a:t>
            </a:r>
            <a:r>
              <a:rPr lang="sr-Latn-RS" dirty="0"/>
              <a:t>heš funkcija za proizvoljan korisnički unos. Na dalje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Jedan BLOK</a:t>
            </a:r>
            <a:r>
              <a:rPr lang="en-US" dirty="0"/>
              <a:t> </a:t>
            </a:r>
            <a:r>
              <a:rPr lang="sr-Latn-RS" dirty="0"/>
              <a:t>unutar lanca </a:t>
            </a:r>
            <a:r>
              <a:rPr lang="en-US" dirty="0"/>
              <a:t>se </a:t>
            </a:r>
            <a:r>
              <a:rPr lang="en-US" dirty="0" err="1"/>
              <a:t>sastoji</a:t>
            </a:r>
            <a:r>
              <a:rPr lang="en-US" dirty="0"/>
              <a:t> od </a:t>
            </a:r>
            <a:r>
              <a:rPr lang="sr-Latn-RS" dirty="0"/>
              <a:t>Data polja u kome su </a:t>
            </a:r>
            <a:r>
              <a:rPr lang="en-US" dirty="0" err="1"/>
              <a:t>proizvoljn</a:t>
            </a:r>
            <a:r>
              <a:rPr lang="sr-Latn-RS" dirty="0"/>
              <a:t>i podaci koji su deo ledgera i dodatnih polja koja opisuju i obezbeđuju ove podatke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koji predstavlja jedinstveni identifikator lanca koji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 Block ID koji je redni broj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heš funkciju.</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Da bismo kreirali lanac, dodajemo još jedno polje zvano Previous Hash koje mora biti jednako heš vrednosti prethodnog bloka. Preko ova dva polja se svi blokovi ulančavaju jedan za drugim. Ukoliko se Hash ne poklapa sa narednim Previous Hashom, blok se smatra nevalidnim,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ovakve strukture ako izmenimo bilo koji blok u lancu, </a:t>
            </a:r>
            <a:r>
              <a:rPr lang="en-US" dirty="0" err="1"/>
              <a:t>promene</a:t>
            </a:r>
            <a:r>
              <a:rPr lang="sr-Latn-RS" dirty="0"/>
              <a:t> će se propagirati sve do kraja lanca, tj. moraćemo da izmenimo i sve naredne blokove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Prvi blok u lancu može da ima proizvoljnu Previous Hash vrednost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Podaci u bloku tehnički mogu biti bilo šta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Najčešći primer jesu transakcije</a:t>
            </a:r>
            <a:r>
              <a:rPr lang="en-US" dirty="0"/>
              <a:t>, ne nu</a:t>
            </a:r>
            <a:r>
              <a:rPr lang="sr-Latn-RS" dirty="0"/>
              <a:t>žno novčane, ali pošto pravimo našu kriptovalutu, kod nas će prethodno Data polje biti zamenjeno </a:t>
            </a:r>
            <a:r>
              <a:rPr lang="en-US" dirty="0"/>
              <a:t>* </a:t>
            </a:r>
            <a:r>
              <a:rPr lang="sr-Latn-RS" dirty="0"/>
              <a:t>spiskom transakcija, gde svaka transakcija sadrži </a:t>
            </a:r>
            <a:r>
              <a:rPr lang="en-US" dirty="0"/>
              <a:t>* </a:t>
            </a:r>
            <a:r>
              <a:rPr lang="sr-Latn-RS" dirty="0"/>
              <a:t>broj tokena, </a:t>
            </a:r>
            <a:r>
              <a:rPr lang="en-US" dirty="0"/>
              <a:t>* </a:t>
            </a:r>
            <a:r>
              <a:rPr lang="sr-Latn-RS" dirty="0"/>
              <a:t>pošiljaoca i </a:t>
            </a:r>
            <a:r>
              <a:rPr lang="en-US" dirty="0"/>
              <a:t>* </a:t>
            </a:r>
            <a:r>
              <a:rPr lang="sr-Latn-RS" dirty="0"/>
              <a:t>primaoca</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sr-Latn-RS" dirty="0"/>
              <a:t> tu dolazimo i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a:t>
            </a:r>
            <a:r>
              <a:rPr lang="en-US" dirty="0" err="1"/>
              <a:t>korisnika</a:t>
            </a:r>
            <a:r>
              <a:rPr lang="sr-Latn-RS" dirty="0"/>
              <a:t> da pošalje više tokena nego što zapravo ima?</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r>
              <a:rPr lang="en-US" dirty="0"/>
              <a:t>. Pre </a:t>
            </a:r>
            <a:r>
              <a:rPr lang="en-US" dirty="0" err="1"/>
              <a:t>tih</a:t>
            </a:r>
            <a:r>
              <a:rPr lang="en-US" dirty="0"/>
              <a:t> </a:t>
            </a:r>
            <a:r>
              <a:rPr lang="en-US" dirty="0" err="1"/>
              <a:t>pravila</a:t>
            </a:r>
            <a:r>
              <a:rPr lang="en-US" dirty="0"/>
              <a:t> </a:t>
            </a:r>
            <a:r>
              <a:rPr lang="en-US" dirty="0" err="1"/>
              <a:t>moramo</a:t>
            </a:r>
            <a:r>
              <a:rPr lang="en-US" dirty="0"/>
              <a:t> </a:t>
            </a:r>
            <a:r>
              <a:rPr lang="en-US" dirty="0" err="1"/>
              <a:t>izmeniti</a:t>
            </a:r>
            <a:r>
              <a:rPr lang="en-US" dirty="0"/>
              <a:t> </a:t>
            </a:r>
            <a:r>
              <a:rPr lang="en-US" dirty="0" err="1"/>
              <a:t>strukturu</a:t>
            </a:r>
            <a:r>
              <a:rPr lang="sr-Latn-RS" dirty="0"/>
              <a:t> transakcija.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a:t>
            </a:r>
            <a:r>
              <a:rPr lang="en-US" dirty="0" err="1"/>
              <a:t>tokena</a:t>
            </a:r>
            <a:r>
              <a:rPr lang="sr-Latn-RS" dirty="0"/>
              <a:t>. Ukupna količina tokena koje je </a:t>
            </a:r>
            <a:r>
              <a:rPr lang="en-US" dirty="0"/>
              <a:t>Nichole PRIMILA</a:t>
            </a:r>
            <a:r>
              <a:rPr lang="sr-Latn-RS" dirty="0"/>
              <a:t> u blokovima </a:t>
            </a:r>
            <a:r>
              <a:rPr lang="en-US" dirty="0"/>
              <a:t>2 </a:t>
            </a:r>
            <a:r>
              <a:rPr lang="en-US" dirty="0" err="1"/>
              <a:t>i</a:t>
            </a:r>
            <a:r>
              <a:rPr lang="en-US" dirty="0"/>
              <a:t> 3 </a:t>
            </a:r>
            <a:r>
              <a:rPr lang="sr-Latn-RS" dirty="0"/>
              <a:t>je ULAZ u</a:t>
            </a:r>
            <a:r>
              <a:rPr lang="en-US" dirty="0"/>
              <a:t> </a:t>
            </a:r>
            <a:r>
              <a:rPr lang="en-US" dirty="0" err="1"/>
              <a:t>trenutnu</a:t>
            </a:r>
            <a:r>
              <a:rPr lang="sr-Latn-RS" dirty="0"/>
              <a:t>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 koja čine IZLAZ</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Pravila</a:t>
            </a:r>
            <a:r>
              <a:rPr lang="en-US" dirty="0"/>
              <a:t> </a:t>
            </a:r>
            <a:r>
              <a:rPr lang="en-US" dirty="0" err="1"/>
              <a:t>koja</a:t>
            </a:r>
            <a:r>
              <a:rPr lang="en-US" dirty="0"/>
              <a:t> </a:t>
            </a:r>
            <a:r>
              <a:rPr lang="en-US" dirty="0" err="1"/>
              <a:t>va</a:t>
            </a:r>
            <a:r>
              <a:rPr lang="sr-Latn-RS" dirty="0"/>
              <a:t>že su: Zbir ulaza mora biti jednak zbiru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Ona ima samo broj tokena i primaoca, i njen cilj je baš ubacivanje novih tokena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Početni genesis blok ubacuje prve tokene u sistem stavljajući za primaoca kreatora blockchaina, a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Obzirom da se novi tokeni stvaraju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Zbog toga ćemo ograničiti ukupnu moguću količinu tokena u sistemu tako što ćemo prepoloviti coinbase na svakih N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Neka N bude 5 kod nas, a početni coinbase 20. Pomoću beskonačnog geometrijskog reda dobijamo da maksimalno može biti 200 tokena u sistemu.</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Sada k</a:t>
            </a:r>
            <a:r>
              <a:rPr lang="sr-Latn-RS" dirty="0">
                <a:solidFill>
                  <a:sysClr val="windowText" lastClr="000000"/>
                </a:solidFill>
                <a:latin typeface="Calibri" panose="020F0502020204030204"/>
              </a:rPr>
              <a:t>ada ubacimo sve ove izmene u naš blokčejn, korisnici mogu da šalju jedino tokene koje trenutno imaju.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Međutim, ako Pera ima 50 tokena, MENE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i dalje ništa ne sprečava da dodam transakciju kojom Pera šalje MENI sve njegove tokene.</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sistema</a:t>
            </a:r>
          </a:p>
          <a:p>
            <a:pPr marL="228600" indent="-228600">
              <a:buAutoNum type="arabicParenR"/>
            </a:pPr>
            <a:r>
              <a:rPr lang="sr-Latn-RS" dirty="0"/>
              <a:t>Zatim ćemo pr</a:t>
            </a:r>
            <a:r>
              <a:rPr lang="en-US" dirty="0" err="1"/>
              <a:t>olaskom</a:t>
            </a:r>
            <a:r>
              <a:rPr lang="en-US" dirty="0"/>
              <a:t> </a:t>
            </a:r>
            <a:r>
              <a:rPr lang="sr-Latn-RS" dirty="0"/>
              <a:t>kroz njega graditi naš blockchain od nule, usput rešavajući probleme na koje nailazimo</a:t>
            </a:r>
          </a:p>
          <a:p>
            <a:pPr marL="228600" indent="-228600">
              <a:buAutoNum type="arabicParenR"/>
            </a:pPr>
            <a:r>
              <a:rPr lang="sr-Latn-RS" dirty="0"/>
              <a:t>I na kraju ću vam dati moj zaključak o samoj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r>
              <a:rPr lang="sr-Latn-RS" sz="1200" dirty="0">
                <a:solidFill>
                  <a:sysClr val="windowText" lastClr="000000"/>
                </a:solidFill>
                <a:latin typeface="Calibri" panose="020F0502020204030204"/>
              </a:rPr>
              <a:t>Svaki entitet koji želi da ima svoj digitalni potpis poseduje privatni i javni ključ. P</a:t>
            </a:r>
            <a:r>
              <a:rPr lang="sr-Latn-RS" dirty="0"/>
              <a:t>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t>
            </a:r>
            <a:r>
              <a:rPr lang="sr-Latn-RS" sz="1200" dirty="0">
                <a:solidFill>
                  <a:sysClr val="windowText" lastClr="000000"/>
                </a:solidFill>
                <a:latin typeface="Calibri" panose="020F0502020204030204"/>
              </a:rPr>
              <a:t>Javni ključ se generiše na osnovu privatnog </a:t>
            </a:r>
            <a:r>
              <a:rPr lang="sr-Latn-RS" dirty="0"/>
              <a:t>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Validacijom potpisa i poruke pomoću pošiljaočevog javnog ključa zasigurno možemo ustanoviti da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 Poruka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I da smo je zaista dobili od pošiljaoca, a ne od nekoga ko se lažno predstavlja kao on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potpise takođe koristite svakodnevno na internetu gde zapravo klijent i server potpisuju svoju komunikaciju. A možda neko od vas ima i sertifikat za lični digitalni potpis u čipu od lične karte.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Inače klikom na katanac u search baru možete da proverite koji algoritam </a:t>
            </a:r>
            <a:r>
              <a:rPr lang="en-US" dirty="0" err="1"/>
              <a:t>koristi</a:t>
            </a:r>
            <a:r>
              <a:rPr lang="en-US" dirty="0"/>
              <a:t> </a:t>
            </a:r>
            <a:r>
              <a:rPr lang="en-US" dirty="0" err="1"/>
              <a:t>sajt</a:t>
            </a:r>
            <a:r>
              <a:rPr lang="sr-Latn-RS" dirty="0"/>
              <a:t>. Na primer ETF koristi RSA. Sa druge strane Bitcoin i moja implementacija koriste ECDSA algoritam.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Kroz koji ćemo proleteti,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a:t>
            </a:r>
            <a:r>
              <a:rPr lang="sr-Latn-RS" dirty="0"/>
              <a:t>koristi eliptičke krive ovog oblika</a:t>
            </a:r>
            <a:r>
              <a:rPr lang="en-US" dirty="0"/>
              <a:t> </a:t>
            </a:r>
            <a:r>
              <a:rPr lang="en-US" dirty="0" err="1"/>
              <a:t>i</a:t>
            </a:r>
            <a:r>
              <a:rPr lang="en-US" dirty="0"/>
              <a:t> </a:t>
            </a:r>
            <a:r>
              <a:rPr lang="en-US" dirty="0" err="1"/>
              <a:t>operaciju</a:t>
            </a:r>
            <a:r>
              <a:rPr lang="en-US" dirty="0"/>
              <a:t> </a:t>
            </a:r>
            <a:r>
              <a:rPr lang="en-US" dirty="0" err="1"/>
              <a:t>mno</a:t>
            </a:r>
            <a:r>
              <a:rPr lang="sr-Latn-RS" dirty="0"/>
              <a:t>ženja tačke skalarom.</a:t>
            </a:r>
            <a:r>
              <a:rPr lang="en-US" dirty="0"/>
              <a:t> </a:t>
            </a:r>
            <a:r>
              <a:rPr lang="sr-Latn-RS" dirty="0"/>
              <a:t>Mod </a:t>
            </a:r>
            <a:r>
              <a:rPr lang="en-US" dirty="0"/>
              <a:t>p </a:t>
            </a:r>
            <a:r>
              <a:rPr lang="en-US" dirty="0" err="1"/>
              <a:t>zna</a:t>
            </a:r>
            <a:r>
              <a:rPr lang="sr-Latn-RS" dirty="0"/>
              <a:t>či da su krive i sva računica nad KONAČNIM poljem veličine p. </a:t>
            </a:r>
            <a:r>
              <a:rPr lang="en-US" dirty="0" err="1"/>
              <a:t>Ov</a:t>
            </a:r>
            <a:r>
              <a:rPr lang="sr-Latn-RS" dirty="0"/>
              <a:t>o je primer jedne eliptička</a:t>
            </a:r>
            <a:r>
              <a:rPr lang="en-US" dirty="0"/>
              <a:t> </a:t>
            </a:r>
            <a:r>
              <a:rPr lang="en-US" dirty="0" err="1"/>
              <a:t>kriva</a:t>
            </a:r>
            <a:r>
              <a:rPr lang="en-US" dirty="0"/>
              <a:t> u BESKO</a:t>
            </a:r>
            <a:r>
              <a:rPr lang="sr-Latn-RS" dirty="0"/>
              <a:t>NAČNOM polju realnih brojeva.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Ovako izgleda kriva nad KONAČNIM poljem, gomila raštrkanih tačaka, i operacija množenja koja nema svoj inverz, tako da ako poznajemo P i Q ne možemo da izračunamo da nam je n 16.</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Poslednja jednačina je zapravo eliptička kriva koju Bitcoin koristi tako da ćemo je i mi koristiti. Parametar A je nula, a P je nazamislivo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Potpis koji algoritam generiše je uređeni par celih brojeva.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Ovde je dat ceo algoritam potpisivanja i verifikovanja poruke, nećemo detaljno proći kroz njega, već samo hoću da vam skrenem pažnju na par bitnih stvari.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Druga</a:t>
            </a:r>
            <a:r>
              <a:rPr lang="sr-Latn-RS" dirty="0"/>
              <a:t> bitna stvar je: Potpis zavisi od same poruke koja se šalje, to znači da će za svaku novu poruku Anin potpis biti drugačiji. Ovo je VEOMA bitan sigurnosni mehanizam.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t</a:t>
            </a:r>
            <a:r>
              <a:rPr lang="en-US" dirty="0"/>
              <a:t>re</a:t>
            </a:r>
            <a:r>
              <a:rPr lang="sr-Latn-RS" dirty="0"/>
              <a:t>ća bitna stvar jeste: Branko uspešno može da validira SVAKU Aninu poruku poznavanjem Aninog javnog ključa.</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Ovde možemo da vidimo na primeru njihovu komunikaciju.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Sad smo i onemogućili korisnicima da šalju transakcije u tuđe ime. Međutim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mene da jednostavno kopiram neku stvarnu prethodnu transakciju zajedno sa potpisom gde mi je neko poslao 10tokena? Pošto su transakcije identične i potpis će biti identičan tako da je onda i moja KOPIJA transakcije takođe validna.</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Da bi smo izbegli ovaj problem moramo da obezbedimo da je svaka transakcija različita</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 </a:t>
            </a:r>
            <a:r>
              <a:rPr lang="sr-Latn-RS" dirty="0"/>
              <a:t>Srećom postoji jednostavno rešenje za to, uvešćemo ID transakcije koji će ulaziti u poruku koja se potpisuje. On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a:t>
            </a:r>
            <a:r>
              <a:rPr lang="en-US" dirty="0"/>
              <a:t>* </a:t>
            </a:r>
            <a:r>
              <a:rPr lang="sr-Latn-RS" dirty="0"/>
              <a:t>Druga novina koju uvodimo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a:t>* </a:t>
            </a:r>
            <a:r>
              <a:rPr lang="sr-Latn-RS" dirty="0"/>
              <a:t>I svaka transakcija će imati potpis koji </a:t>
            </a:r>
            <a:r>
              <a:rPr lang="en-US" dirty="0"/>
              <a:t>BILO KO</a:t>
            </a:r>
            <a:r>
              <a:rPr lang="sr-Latn-RS" dirty="0"/>
              <a:t>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sam poslao Peri 100 tokena za novi Auto. On vidi na ledgeru transakciju i pošalje mi novi auto. Ja nakon što dobijem auto izmenim transakciju tako da piše da sam mu poslao samo 1 token.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a:t>
            </a:r>
            <a:r>
              <a:rPr lang="en-US" dirty="0"/>
              <a:t> </a:t>
            </a:r>
            <a:r>
              <a:rPr lang="sr-Latn-RS" dirty="0"/>
              <a:t>Kako da sprečimo korisnike da menjaju SOPSTVENE transakcije nakon što su već objavljene na ledgeru?</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Jedno moguće rešenje ovog problema je uvođenje računski komplikovanog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Kojim bi postigli sledeći efekat: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da stigne </a:t>
            </a:r>
            <a:r>
              <a:rPr lang="en-US" dirty="0"/>
              <a:t>* </a:t>
            </a:r>
            <a:r>
              <a:rPr lang="sr-Latn-RS" dirty="0"/>
              <a:t>da izmeni taj blok pre nego što ostatak mreže doda </a:t>
            </a:r>
            <a:r>
              <a:rPr lang="en-US" dirty="0"/>
              <a:t>* </a:t>
            </a:r>
            <a:r>
              <a:rPr lang="sr-Latn-RS" dirty="0"/>
              <a:t>novi </a:t>
            </a:r>
            <a:r>
              <a:rPr lang="en-US" dirty="0"/>
              <a:t>VALIDAN</a:t>
            </a:r>
            <a:r>
              <a:rPr lang="sr-Latn-RS" dirty="0"/>
              <a:t> blok u lanac.</a:t>
            </a:r>
            <a:r>
              <a:rPr lang="en-US" dirty="0"/>
              <a:t> * </a:t>
            </a:r>
            <a:r>
              <a:rPr lang="sr-Latn-RS" dirty="0"/>
              <a:t>Nikad neće moći da stigne ostatak mreže koji zajedničkom snagom dodaje nove blokove </a:t>
            </a:r>
            <a:r>
              <a:rPr lang="en-US" dirty="0"/>
              <a:t>* </a:t>
            </a:r>
            <a:r>
              <a:rPr lang="sr-Latn-RS" dirty="0"/>
              <a:t>i drugi čvorovi mu neće verovati jer ima </a:t>
            </a:r>
            <a:r>
              <a:rPr lang="en-US" dirty="0" err="1"/>
              <a:t>nevalidan</a:t>
            </a:r>
            <a:r>
              <a:rPr lang="en-US" dirty="0"/>
              <a:t> </a:t>
            </a:r>
            <a:r>
              <a:rPr lang="en-US" dirty="0" err="1"/>
              <a:t>lanac</a:t>
            </a:r>
            <a:r>
              <a:rPr lang="en-US" dirty="0"/>
              <a:t> *</a:t>
            </a:r>
            <a:r>
              <a:rPr lang="sr-Latn-RS" dirty="0"/>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Jedan od načina da ovo postignemo jeste rudarenje</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Znamo već da je nemoguće dobiti ulaz heš funkcije pomoću izlaza</a:t>
            </a:r>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a:t>
            </a:r>
            <a:r>
              <a:rPr lang="sr-Latn-RS" dirty="0"/>
              <a:t>ako da možemo da iskoristimo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heš polje bloka mora biti manje ili jednako nekoj vrednosti,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tako što njime određujemo broj početnih nula binarne heš vrednosti bloka. U primeru možete videti tu vrednost i u heksadecimalnom obliku koju ćemo koristiti na dalje.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Odgovor je pa ne možemo naravno, tako da uvedimo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vrv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upravo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šta je to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Kako rudarenje izgleda u praksi: Rudari prikupe validne transakcije od ostalih čvorova, stave ih u blok, i stave sami sebe kao primaoca Coinbasea. Isprobavaju sve moguće vrednosti Noncea dok neko od njih ne dobije validan heš. Taj rudar koji je uspešno izrudario blok ga prosleđuje ostalim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u suštini statistička igra, što više procesorske snage imamo to je veća šansa da baš mi pronađemo odgovarajući Nonce jer smo isprobali više vrednosti. Ovo čini blockchain bezbednim, jer pojedinačni napadači imaju mnogo manje procesorske snage od kombinovanog ostatka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r>
              <a:rPr lang="sr-Latn-RS" dirty="0"/>
              <a:t>, 1</a:t>
            </a:r>
            <a:r>
              <a:rPr lang="en-US" dirty="0"/>
              <a:t>) </a:t>
            </a:r>
            <a:r>
              <a:rPr lang="sr-Latn-RS" dirty="0"/>
              <a:t>Ovo je zapravo vrsta konsenzus algoritma koje čvorovi koriste kako bi postigli dogovor sa ostalim nepoznatim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Ta vrsta je najpoznatija i zove se dokaz radom, odnosno Proof of Work koji kaže da čvorovi moraju da ulože neki trud u cilju dokazivanja da im se može verovati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Malicioznim čvorovima je jednostavno finansijski neisplativo da pokušaju da podmetnu nevalidan blok ostatku mreže, jer drugi čvorovi mogu vrlo lako proveriti sve informacije koje dobiju. I potpise transakcija i da li heš vrednost bloka odgovara dobijenom Noncu unutar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Mane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51%ni napad, gde ukoliko jedan entitet kontroliše više od pola procesorske snage u mreži onda ne važi ona konstatacija da on nikad neće stići ostatak mreže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rudarenje postaje neisplativo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drugih konsenzus algoritama, ali nećemo se na njima zadržavati.</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Do sad smo sve vreme razmatrali blockchain na samo jednom čvoru.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Ali u distribuiranom sistemu svaki korisnik ima ličnu kopiju lanca na svom uređaju.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je sigurnosna prednost koju distribuirani sistem pruža, jer to znači da ne postoji centralni autoritet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Čvorovi veruju samo čvorovima sa istom verzijom lanca, tj. ako im se heševi poslednjeg bloka poklapaju</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Ponašanje ovakvog sistema možemo da vidimo na primeru tri čvora A, B i C gde zeleni čvorovi veruju jedni drugima,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Važe ista pravila kao i do sada, osim što napadač čak i da uspe da izmeni lanac kao na čvoru A (što je, možemo slobodno reći, skoro pa nemoguće) on mora da ima pristup drugim čvorovi</a:t>
            </a:r>
            <a:r>
              <a:rPr lang="en-US" dirty="0"/>
              <a:t>m</a:t>
            </a:r>
            <a:r>
              <a:rPr lang="sr-Latn-RS" dirty="0"/>
              <a:t>a kako bi i kod njih mogao da napravi identične izmene.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takođe znači da ako napadač uspe da izmeni većinu čvorova u sistemu, čvorovima sa originalno validnim lancem ostatak mreže više neće verovati. Ali ako dođemo do te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Javne blockchain mreže komuniciraju preko interneta i korisnici su u glavnom globalno rasprostranjeni</a:t>
            </a:r>
            <a:r>
              <a:rPr lang="en-US" dirty="0"/>
              <a:t> </a:t>
            </a:r>
            <a:r>
              <a:rPr lang="sr-Latn-RS" dirty="0"/>
              <a:t>što predstavlja problem, jer podaci nikad ne dolaze do svih čvorova istovremeno, i to izaziva neslaganje među njima oko toga koja je tačna trenutna verzija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čvorovi po potrebi pamte nekoliko verzija istog lanca, tj. lanac se razdvaja na </a:t>
            </a:r>
            <a:r>
              <a:rPr lang="en-US" dirty="0" err="1"/>
              <a:t>forkov</a:t>
            </a:r>
            <a:r>
              <a:rPr lang="sr-Latn-RS" dirty="0"/>
              <a:t>e,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je kratka mrežna animacija koja daje malo bolju sliku kako čvorovi komuniciraju. </a:t>
            </a:r>
            <a:r>
              <a:rPr lang="en-US" dirty="0" err="1"/>
              <a:t>Imamo</a:t>
            </a:r>
            <a:r>
              <a:rPr lang="en-US" dirty="0"/>
              <a:t> </a:t>
            </a:r>
            <a:r>
              <a:rPr lang="sr-Latn-RS" dirty="0"/>
              <a:t>globalne mrež</a:t>
            </a:r>
            <a:r>
              <a:rPr lang="en-US" dirty="0"/>
              <a:t>u</a:t>
            </a:r>
            <a:r>
              <a:rPr lang="sr-Latn-RS" dirty="0"/>
              <a:t>,</a:t>
            </a:r>
            <a:r>
              <a:rPr lang="en-US" dirty="0"/>
              <a:t> s</a:t>
            </a:r>
            <a:r>
              <a:rPr lang="sr-Latn-RS" dirty="0"/>
              <a:t>vaki čvor ima svoju kopiju lanca, gde je verodostojnost bloka označena nijansama zelene boje. Zbog forkova i napada na blockchain ne treba u potpunosti verovati informacijama u novijim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Imamo</a:t>
            </a:r>
            <a:r>
              <a:rPr lang="en-US" dirty="0"/>
              <a:t> </a:t>
            </a:r>
            <a:r>
              <a:rPr lang="en-US" dirty="0" err="1"/>
              <a:t>i</a:t>
            </a:r>
            <a:r>
              <a:rPr lang="en-US" dirty="0"/>
              <a:t> </a:t>
            </a:r>
            <a:r>
              <a:rPr lang="en-US" dirty="0" err="1"/>
              <a:t>listu</a:t>
            </a:r>
            <a:r>
              <a:rPr lang="en-US" dirty="0"/>
              <a:t> </a:t>
            </a:r>
            <a:r>
              <a:rPr lang="en-US" dirty="0" err="1"/>
              <a:t>transakcija</a:t>
            </a:r>
            <a:r>
              <a:rPr lang="en-US" dirty="0"/>
              <a:t> </a:t>
            </a:r>
            <a:r>
              <a:rPr lang="en-US" dirty="0" err="1"/>
              <a:t>koje</a:t>
            </a:r>
            <a:r>
              <a:rPr lang="en-US" dirty="0"/>
              <a:t> </a:t>
            </a:r>
            <a:r>
              <a:rPr lang="en-US" dirty="0" err="1"/>
              <a:t>vidi</a:t>
            </a:r>
            <a:r>
              <a:rPr lang="en-US" dirty="0"/>
              <a:t> </a:t>
            </a:r>
            <a:r>
              <a:rPr lang="sr-Latn-RS" dirty="0"/>
              <a:t>čvor u Beogradu, i prosečno vreme potrebno za rudarenje jednog bloka, koje se namešta težinom.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 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(PAUZA) neko vreme da one dođu do različitih čvorova. Kada do Beograda dođe novoizrudareni blok iz Los Anđelesa, nepotvrđene transakcije idu u blok (NASTAVAK) koji tek sada kreće da se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dolazimo do onog problematičnog dela a to je šta se dešava kada dva čvora skoro istovremeno izrudare novi blok, (PAUZA) recimo Beograd i Rio. U zavisnosti od topologije mreže, čvorovi će videti različite validne verzije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 Ovo se razrešava tako što sada na primer samo Tokio izrudari sledeći blok (NASTAVAK) i onda se njegova verzija lanca uzima kao validna jer je najduža, tj svi čvorovi će smatrati da je Beograd izrudario prethodni blok, a fork gde je Rio to učinio se može odbaciti. (Perth je ovde to već učinio a Rio i Los Anđeles će takođe čim ovaj novi blok dođe do njih)</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62115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Sa desne strane je skica blockchaina koji smo mi izgradili za izmišljenu kriptovalutu, ali to je samo jedan primer.</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Postoji mnogo različitih verzija blockchaina, i nove implementacije se svakodnevno kreiraju.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Svi ste čuli za blockchain i pre ove prezentacije, zahvaljujući medijima koji mu pridaju preveliku pažnju, jer često prenose prototipne implementacije ili projekte koji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Ako malo razmislimo blockchain zapravo ima donekle limitiranu upotrebu. </a:t>
            </a:r>
            <a:r>
              <a:rPr lang="en-US" dirty="0"/>
              <a:t>U </a:t>
            </a:r>
            <a:r>
              <a:rPr lang="en-US" dirty="0" err="1"/>
              <a:t>su</a:t>
            </a:r>
            <a:r>
              <a:rPr lang="sr-Latn-RS" dirty="0"/>
              <a:t>štini ukoliko biznisu trebaju trajno nepromenljivi podaci, </a:t>
            </a:r>
            <a:r>
              <a:rPr lang="en-US" dirty="0" err="1"/>
              <a:t>ali</a:t>
            </a:r>
            <a:r>
              <a:rPr lang="en-US" dirty="0"/>
              <a:t> da </a:t>
            </a:r>
            <a:r>
              <a:rPr lang="en-US" dirty="0" err="1"/>
              <a:t>im</a:t>
            </a:r>
            <a:r>
              <a:rPr lang="sr-Latn-RS" dirty="0"/>
              <a:t> ne smeta manjak centralizovanosti sistema tek onda treba da koriste blockchain. I plus on ne može da bude jedini način na koji se čuvaju podaci zbog toga što je spor za pretraživanje, uvek će biti potrebne dodatne strukture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ne samo u sferi bankarstva i kriptovaluta. Postoje zanimljive primene u reviziji, dokazivanju autorskih prava, registrovanju patenata i lancima nabavke. Naravno ništa od ovoga nije i dalje postalo dovoljno popularno, ali postoje kompanije koje zaista uspešno primenjuju blockchain u ovim sektorima u</a:t>
            </a:r>
            <a:r>
              <a:rPr lang="en-US" dirty="0" err="1"/>
              <a:t>glavnom</a:t>
            </a:r>
            <a:r>
              <a:rPr lang="en-US" dirty="0"/>
              <a:t> </a:t>
            </a:r>
            <a:r>
              <a:rPr lang="en-US" dirty="0" err="1"/>
              <a:t>zahvalju</a:t>
            </a:r>
            <a:r>
              <a:rPr lang="sr-Latn-RS" dirty="0"/>
              <a:t>jući pametnim ugovorima. To su bukvalno programski delovi koda koji se čuvaju u blockchain strukturi i koji se izvršavaju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tehnologije, tj. čitavog sistema izgrađenog oko nje. Ako programerska implementacija nije sigurna i postoje rupe u njoj onda ceo ovaj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 3</a:t>
            </a:r>
            <a:r>
              <a:rPr lang="en-US" dirty="0"/>
              <a:t>) </a:t>
            </a:r>
            <a:r>
              <a:rPr lang="sr-Latn-RS" dirty="0"/>
              <a:t>Blockchain je </a:t>
            </a:r>
            <a:r>
              <a:rPr lang="en-US" dirty="0" err="1"/>
              <a:t>distribuiran</a:t>
            </a:r>
            <a:r>
              <a:rPr lang="sr-Latn-RS" dirty="0"/>
              <a:t>, što znači da je procesorska snaga sistema raspodeljena među više različitih, odvojenih uređaja</a:t>
            </a:r>
            <a:r>
              <a:rPr lang="en-US" dirty="0"/>
              <a:t>, </a:t>
            </a:r>
            <a:r>
              <a:rPr lang="en-US" dirty="0" err="1"/>
              <a:t>nepromenljiv</a:t>
            </a:r>
            <a:r>
              <a:rPr lang="en-US" dirty="0"/>
              <a:t>, </a:t>
            </a:r>
            <a:r>
              <a:rPr lang="sr-Latn-RS" dirty="0"/>
              <a:t>najčešće javno dostupan, digitalni ledger, odnosno fajl koji sadrži spisak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t>
            </a:r>
            <a:r>
              <a:rPr lang="en-US" dirty="0"/>
              <a:t>)</a:t>
            </a:r>
            <a:r>
              <a:rPr lang="en-US" sz="1200" dirty="0">
                <a:solidFill>
                  <a:sysClr val="windowText" lastClr="000000"/>
                </a:solidFill>
                <a:latin typeface="Calibri" panose="020F0502020204030204"/>
              </a:rPr>
              <a:t> </a:t>
            </a:r>
            <a:r>
              <a:rPr lang="sr-Latn-RS" sz="1200" dirty="0">
                <a:solidFill>
                  <a:sysClr val="windowText" lastClr="000000"/>
                </a:solidFill>
                <a:latin typeface="Calibri" panose="020F0502020204030204"/>
              </a:rPr>
              <a:t>Sastoji se od blokova podataka koji su zajedno povezani u lanac</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otud</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i</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naziv</a:t>
            </a:r>
            <a:r>
              <a:rPr lang="en-US" sz="1200" dirty="0">
                <a:solidFill>
                  <a:sysClr val="windowText" lastClr="000000"/>
                </a:solidFill>
                <a:latin typeface="Calibri" panose="020F0502020204030204"/>
              </a:rPr>
              <a:t> blockchain</a:t>
            </a:r>
            <a:r>
              <a:rPr lang="sr-Latn-RS" sz="1200" dirty="0">
                <a:solidFill>
                  <a:sysClr val="windowText" lastClr="000000"/>
                </a:solidFill>
                <a:latin typeface="Calibri" panose="020F0502020204030204"/>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a:t>
            </a:r>
            <a:r>
              <a:rPr lang="en-US" dirty="0"/>
              <a:t>) </a:t>
            </a:r>
            <a:r>
              <a:rPr lang="sr-Latn-RS" dirty="0"/>
              <a:t>Pošto je to veoma širok pojam fokus rada će biti na njegovu najpoznatiju</a:t>
            </a:r>
            <a:r>
              <a:rPr lang="en-US" dirty="0"/>
              <a:t> </a:t>
            </a:r>
            <a:r>
              <a:rPr lang="sr-Latn-RS" dirty="0"/>
              <a:t>primenu, a to su kriptovalute. Iako se često predstavljaju ovakvim tokenima sa slike, one ne postoje u fizičkom obliku v</a:t>
            </a:r>
            <a:r>
              <a:rPr lang="en-US" dirty="0"/>
              <a:t>e</a:t>
            </a:r>
            <a:r>
              <a:rPr lang="sr-Latn-RS" dirty="0"/>
              <a:t>ć postoje samo kao podaci unutar blockchaina.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Sistem je realizovan kao web aplikacija, tako da sam koristio klasične web tehnologije poput HTML-a za strukturu, CSS-a za prezentaciju i JavaScripta za korisničku interakciju.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jer pruža čistiju sintaksu i dodatne mogućnosti, od kojih sam intenzivno koristio liste promenljivih i parent-child arhitekturu.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Aplikacija se na serveru pokreće iz komandne linije.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može joj se pristupiti sa više uređaja istovremeno preko web browsera bez dodatnih instalacija.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image" Target="../media/image280.png"/><Relationship Id="rId4" Type="http://schemas.openxmlformats.org/officeDocument/2006/relationships/image" Target="../media/image270.png"/></Relationships>
</file>

<file path=ppt/slides/_rels/slide2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a:t>
            </a:r>
            <a:r>
              <a:rPr lang="en-US" dirty="0">
                <a:solidFill>
                  <a:srgbClr val="FFFFFF"/>
                </a:solidFill>
                <a:latin typeface="+mj-lt"/>
              </a:rPr>
              <a:t>.</a:t>
            </a:r>
            <a:r>
              <a:rPr lang="sr-Latn-RS" dirty="0">
                <a:solidFill>
                  <a:srgbClr val="FFFFFF"/>
                </a:solidFill>
                <a:latin typeface="+mj-lt"/>
              </a:rPr>
              <a:t>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5" y="1233449"/>
            <a:ext cx="6175307" cy="240065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funkcije koje </a:t>
            </a:r>
            <a:r>
              <a:rPr lang="sr-Latn-RS" sz="2000" dirty="0">
                <a:solidFill>
                  <a:srgbClr val="A53F52"/>
                </a:solidFill>
                <a:latin typeface="Calibri" panose="020F0502020204030204"/>
              </a:rPr>
              <a:t>deterministički</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jednosmerno</a:t>
            </a:r>
            <a:r>
              <a:rPr lang="sr-Latn-RS" sz="2000" dirty="0">
                <a:solidFill>
                  <a:sysClr val="windowText" lastClr="000000"/>
                </a:solidFill>
                <a:latin typeface="Calibri" panose="020F0502020204030204"/>
              </a:rPr>
              <a:t> i </a:t>
            </a:r>
            <a:r>
              <a:rPr lang="sr-Latn-RS" sz="2000" dirty="0">
                <a:solidFill>
                  <a:srgbClr val="A53F52"/>
                </a:solidFill>
                <a:latin typeface="Calibri" panose="020F0502020204030204"/>
              </a:rPr>
              <a:t>uniformno</a:t>
            </a:r>
            <a:r>
              <a:rPr lang="sr-Latn-RS" sz="2000" dirty="0">
                <a:solidFill>
                  <a:sysClr val="windowText" lastClr="000000"/>
                </a:solidFill>
                <a:latin typeface="Calibri" panose="020F0502020204030204"/>
              </a:rPr>
              <a:t> mapiraju ulazne podatke u izlaze fiksnih dužina</a:t>
            </a:r>
          </a:p>
          <a:p>
            <a:pPr>
              <a:spcAft>
                <a:spcPts val="1200"/>
              </a:spcAft>
            </a:pPr>
            <a:r>
              <a:rPr lang="sr-Latn-RS" sz="2000" dirty="0">
                <a:solidFill>
                  <a:srgbClr val="A53F52"/>
                </a:solidFill>
                <a:latin typeface="Calibri" panose="020F0502020204030204"/>
              </a:rPr>
              <a:t>Deterministički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ulaz uvek daje isti izlaz</a:t>
            </a:r>
          </a:p>
          <a:p>
            <a:pPr>
              <a:spcAft>
                <a:spcPts val="1200"/>
              </a:spcAft>
            </a:pPr>
            <a:r>
              <a:rPr lang="sr-Latn-RS" sz="2000" dirty="0">
                <a:solidFill>
                  <a:srgbClr val="A53F52"/>
                </a:solidFill>
                <a:latin typeface="Calibri" panose="020F0502020204030204"/>
              </a:rPr>
              <a:t>Jednosmerno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nemoguće je dobiti ulaz ako znamo izlaz</a:t>
            </a:r>
          </a:p>
          <a:p>
            <a:pPr>
              <a:spcAft>
                <a:spcPts val="1200"/>
              </a:spcAft>
            </a:pPr>
            <a:r>
              <a:rPr lang="sr-Latn-RS" sz="2000" dirty="0">
                <a:solidFill>
                  <a:srgbClr val="A53F52"/>
                </a:solidFill>
                <a:latin typeface="Calibri" panose="020F0502020204030204"/>
              </a:rPr>
              <a:t>Uniformno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svi mogući izlazi su jednako verovatni</a:t>
            </a:r>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49425"/>
            <a:ext cx="12074012" cy="28927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7CD528A-B77D-FDB2-E3ED-C3F51405471C}"/>
                  </a:ext>
                </a:extLst>
              </p:cNvPr>
              <p:cNvSpPr txBox="1"/>
              <p:nvPr/>
            </p:nvSpPr>
            <p:spPr>
              <a:xfrm>
                <a:off x="6717792" y="1235646"/>
                <a:ext cx="5553514" cy="1990288"/>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Ostatak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sr-Latn-RS" sz="2000" i="1" dirty="0" smtClean="0">
                        <a:solidFill>
                          <a:sysClr val="windowText" lastClr="000000"/>
                        </a:solidFill>
                        <a:latin typeface="Cambria Math" panose="02040503050406030204" pitchFamily="18" charset="0"/>
                      </a:rPr>
                      <m:t>𝑚𝑜𝑑</m:t>
                    </m:r>
                    <m:r>
                      <a:rPr lang="sr-Latn-RS" sz="2000" i="1" dirty="0" smtClean="0">
                        <a:solidFill>
                          <a:sysClr val="windowText" lastClr="000000"/>
                        </a:solidFill>
                        <a:latin typeface="Cambria Math" panose="02040503050406030204" pitchFamily="18" charset="0"/>
                      </a:rPr>
                      <m:t> 7</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=6,13,20,27,…</m:t>
                    </m:r>
                  </m:oMath>
                </a14:m>
                <a:endParaRPr lang="sr-Latn-RS" sz="2000" dirty="0">
                  <a:solidFill>
                    <a:sysClr val="windowText" lastClr="000000"/>
                  </a:solidFill>
                  <a:latin typeface="Calibri" panose="020F0502020204030204"/>
                </a:endParaRPr>
              </a:p>
              <a:p>
                <a:pPr>
                  <a:spcAft>
                    <a:spcPts val="200"/>
                  </a:spcAft>
                </a:pPr>
                <a:r>
                  <a:rPr lang="en-US" sz="2000" dirty="0" err="1">
                    <a:solidFill>
                      <a:sysClr val="windowText" lastClr="000000"/>
                    </a:solidFill>
                  </a:rPr>
                  <a:t>Bitsko</a:t>
                </a:r>
                <a:r>
                  <a:rPr lang="en-US" sz="2000" dirty="0">
                    <a:solidFill>
                      <a:sysClr val="windowText" lastClr="000000"/>
                    </a:solidFill>
                  </a:rPr>
                  <a:t> </a:t>
                </a:r>
                <a:r>
                  <a:rPr lang="sr-Latn-RS" sz="2000" dirty="0">
                    <a:solidFill>
                      <a:sysClr val="windowText" lastClr="000000"/>
                    </a:solidFill>
                  </a:rPr>
                  <a:t>ILI</a:t>
                </a:r>
                <a:r>
                  <a:rPr lang="en-US" sz="2000" dirty="0">
                    <a:solidFill>
                      <a:sysClr val="windowText" lastClr="000000"/>
                    </a:solidFill>
                  </a:rPr>
                  <a:t> </a:t>
                </a:r>
                <a14:m>
                  <m:oMath xmlns:m="http://schemas.openxmlformats.org/officeDocument/2006/math">
                    <m:r>
                      <a:rPr lang="sr-Latn-RS" sz="2000" i="1" dirty="0" smtClean="0">
                        <a:solidFill>
                          <a:sysClr val="windowText" lastClr="000000"/>
                        </a:solidFill>
                        <a:latin typeface="Cambria Math" panose="02040503050406030204" pitchFamily="18" charset="0"/>
                      </a:rPr>
                      <m:t>𝑂𝑅</m:t>
                    </m:r>
                    <m:d>
                      <m:dPr>
                        <m:ctrlPr>
                          <a:rPr lang="en-US" sz="2000" i="1" dirty="0" smtClean="0">
                            <a:solidFill>
                              <a:sysClr val="windowText" lastClr="000000"/>
                            </a:solidFill>
                            <a:latin typeface="Cambria Math" panose="02040503050406030204" pitchFamily="18" charset="0"/>
                          </a:rPr>
                        </m:ctrlPr>
                      </m:dPr>
                      <m:e>
                        <m:r>
                          <a:rPr lang="en-US" sz="2000" i="1" dirty="0" smtClean="0">
                            <a:solidFill>
                              <a:sysClr val="windowText" lastClr="000000"/>
                            </a:solidFill>
                            <a:latin typeface="Cambria Math" panose="02040503050406030204" pitchFamily="18" charset="0"/>
                          </a:rPr>
                          <m:t>𝑥</m:t>
                        </m:r>
                      </m:e>
                    </m:d>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en-US" sz="2000" b="0" i="1" dirty="0" smtClean="0">
                        <a:solidFill>
                          <a:sysClr val="windowText" lastClr="000000"/>
                        </a:solidFill>
                        <a:latin typeface="Cambria Math" panose="02040503050406030204" pitchFamily="18" charset="0"/>
                      </a:rPr>
                      <m:t>| 5</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a:t>
                </a:r>
                <a14:m>
                  <m:oMath xmlns:m="http://schemas.openxmlformats.org/officeDocument/2006/math">
                    <m:r>
                      <a:rPr lang="en-US" sz="2000" b="0" i="0" dirty="0" smtClean="0">
                        <a:solidFill>
                          <a:sysClr val="windowText" lastClr="000000"/>
                        </a:solidFill>
                        <a:latin typeface="Cambria Math" panose="02040503050406030204" pitchFamily="18" charset="0"/>
                      </a:rPr>
                      <m:t> </m:t>
                    </m:r>
                    <m:r>
                      <a:rPr lang="sr-Latn-RS" sz="2000" i="1" dirty="0">
                        <a:solidFill>
                          <a:sysClr val="windowText" lastClr="000000"/>
                        </a:solidFill>
                        <a:latin typeface="Cambria Math" panose="02040503050406030204" pitchFamily="18" charset="0"/>
                      </a:rPr>
                      <m:t>𝑂𝑅</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)=13</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=8, 9, 12, 13</m:t>
                    </m:r>
                  </m:oMath>
                </a14:m>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Svakodnevno ih koristite na internetu</a:t>
                </a:r>
              </a:p>
            </p:txBody>
          </p:sp>
        </mc:Choice>
        <mc:Fallback xmlns="">
          <p:sp>
            <p:nvSpPr>
              <p:cNvPr id="2" name="TextBox 1">
                <a:extLst>
                  <a:ext uri="{FF2B5EF4-FFF2-40B4-BE49-F238E27FC236}">
                    <a16:creationId xmlns:a16="http://schemas.microsoft.com/office/drawing/2014/main" id="{07CD528A-B77D-FDB2-E3ED-C3F51405471C}"/>
                  </a:ext>
                </a:extLst>
              </p:cNvPr>
              <p:cNvSpPr txBox="1">
                <a:spLocks noRot="1" noChangeAspect="1" noMove="1" noResize="1" noEditPoints="1" noAdjustHandles="1" noChangeArrowheads="1" noChangeShapeType="1" noTextEdit="1"/>
              </p:cNvSpPr>
              <p:nvPr/>
            </p:nvSpPr>
            <p:spPr>
              <a:xfrm>
                <a:off x="6717792" y="1235646"/>
                <a:ext cx="5553514" cy="1990288"/>
              </a:xfrm>
              <a:prstGeom prst="rect">
                <a:avLst/>
              </a:prstGeom>
              <a:blipFill>
                <a:blip r:embed="rId4"/>
                <a:stretch>
                  <a:fillRect l="-1098" t="-1840" b="-4601"/>
                </a:stretch>
              </a:blipFill>
            </p:spPr>
            <p:txBody>
              <a:bodyPr/>
              <a:lstStyle/>
              <a:p>
                <a:r>
                  <a:rPr lang="en-US">
                    <a:noFill/>
                  </a:rPr>
                  <a:t> </a:t>
                </a:r>
              </a:p>
            </p:txBody>
          </p:sp>
        </mc:Fallback>
      </mc:AlternateContent>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118529"/>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podaci </a:t>
            </a:r>
            <a:r>
              <a:rPr lang="en-US" sz="2000" dirty="0">
                <a:solidFill>
                  <a:sysClr val="windowText" lastClr="000000"/>
                </a:solidFill>
                <a:latin typeface="Calibri" panose="020F0502020204030204"/>
              </a:rPr>
              <a:t>koji </a:t>
            </a:r>
            <a:r>
              <a:rPr lang="sr-Latn-RS" sz="2000" dirty="0">
                <a:solidFill>
                  <a:sysClr val="windowText" lastClr="000000"/>
                </a:solidFill>
                <a:latin typeface="Calibri" panose="020F0502020204030204"/>
              </a:rPr>
              <a:t>su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za sve blokove</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za jedan veći</a:t>
            </a:r>
            <a:r>
              <a:rPr lang="en-US" sz="2000" dirty="0">
                <a:solidFill>
                  <a:sysClr val="windowText" lastClr="000000"/>
                </a:solidFill>
                <a:latin typeface="Calibri" panose="020F0502020204030204"/>
              </a:rPr>
              <a:t> od </a:t>
            </a:r>
            <a:r>
              <a:rPr lang="en-US" sz="2000" dirty="0" err="1">
                <a:solidFill>
                  <a:sysClr val="windowText" lastClr="000000"/>
                </a:solidFill>
                <a:latin typeface="Calibri" panose="020F0502020204030204"/>
              </a:rPr>
              <a:t>prethodnog</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370671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p>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ovih polja</a:t>
            </a: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Podaci u bloku mogu biti bilo šta</a:t>
            </a:r>
            <a:endParaRPr lang="en-US" sz="2000" dirty="0">
              <a:latin typeface="Calibri" panose="020F0502020204030204"/>
            </a:endParaRP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88622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sr-Latn-RS" sz="2000" dirty="0"/>
              <a:t>kriptovalute</a:t>
            </a:r>
            <a:r>
              <a:rPr lang="sr-Latn-R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korisnika</a:t>
            </a:r>
            <a:r>
              <a:rPr lang="sr-Latn-RS" sz="2400" dirty="0">
                <a:solidFill>
                  <a:srgbClr val="01023B"/>
                </a:solidFill>
                <a:latin typeface="Calibri" panose="020F0502020204030204"/>
              </a:rPr>
              <a:t>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6" y="1233447"/>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4760918" y="710228"/>
            <a:ext cx="688859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088" y="4281341"/>
            <a:ext cx="10397824" cy="1919834"/>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pic>
        <p:nvPicPr>
          <p:cNvPr id="7" name="Picture 6">
            <a:extLst>
              <a:ext uri="{FF2B5EF4-FFF2-40B4-BE49-F238E27FC236}">
                <a16:creationId xmlns:a16="http://schemas.microsoft.com/office/drawing/2014/main" id="{7807E19F-45C9-A90E-E0FE-F45F058B9A9F}"/>
              </a:ext>
            </a:extLst>
          </p:cNvPr>
          <p:cNvPicPr>
            <a:picLocks noChangeAspect="1"/>
          </p:cNvPicPr>
          <p:nvPr/>
        </p:nvPicPr>
        <p:blipFill>
          <a:blip r:embed="rId4"/>
          <a:stretch>
            <a:fillRect/>
          </a:stretch>
        </p:blipFill>
        <p:spPr>
          <a:xfrm>
            <a:off x="897088" y="3069134"/>
            <a:ext cx="10397824" cy="719731"/>
          </a:xfrm>
          <a:prstGeom prst="rect">
            <a:avLst/>
          </a:prstGeom>
          <a:noFill/>
          <a:ln w="19050">
            <a:gradFill flip="none" rotWithShape="1">
              <a:gsLst>
                <a:gs pos="0">
                  <a:srgbClr val="01023B"/>
                </a:gs>
                <a:gs pos="50000">
                  <a:srgbClr val="A53F52"/>
                </a:gs>
                <a:gs pos="100000">
                  <a:srgbClr val="EA9A5C"/>
                </a:gs>
              </a:gsLst>
              <a:lin ang="13500000" scaled="1"/>
              <a:tileRect/>
            </a:gradFill>
          </a:ln>
        </p:spPr>
      </p:pic>
      <p:cxnSp>
        <p:nvCxnSpPr>
          <p:cNvPr id="9" name="Straight Arrow Connector 8">
            <a:extLst>
              <a:ext uri="{FF2B5EF4-FFF2-40B4-BE49-F238E27FC236}">
                <a16:creationId xmlns:a16="http://schemas.microsoft.com/office/drawing/2014/main" id="{EA76B1FF-AAF3-661A-DB00-638B4314F072}"/>
              </a:ext>
            </a:extLst>
          </p:cNvPr>
          <p:cNvCxnSpPr>
            <a:cxnSpLocks/>
            <a:stCxn id="7" idx="2"/>
            <a:endCxn id="2" idx="0"/>
          </p:cNvCxnSpPr>
          <p:nvPr/>
        </p:nvCxnSpPr>
        <p:spPr>
          <a:xfrm>
            <a:off x="6096000" y="3788865"/>
            <a:ext cx="0" cy="492476"/>
          </a:xfrm>
          <a:prstGeom prst="straightConnector1">
            <a:avLst/>
          </a:prstGeom>
          <a:ln>
            <a:gradFill>
              <a:gsLst>
                <a:gs pos="0">
                  <a:srgbClr val="01023B"/>
                </a:gs>
                <a:gs pos="100000">
                  <a:srgbClr val="A53F52"/>
                </a:gs>
              </a:gsLst>
              <a:lin ang="5400000" scaled="1"/>
            </a:gra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785104"/>
          </a:xfrm>
          <a:prstGeom prst="rect">
            <a:avLst/>
          </a:prstGeom>
          <a:noFill/>
        </p:spPr>
        <p:txBody>
          <a:bodyPr wrap="square" rtlCol="0">
            <a:spAutoFit/>
          </a:bodyPr>
          <a:lstStyle/>
          <a:p>
            <a:pPr>
              <a:spcAft>
                <a:spcPts val="1200"/>
              </a:spcAft>
            </a:pPr>
            <a:r>
              <a:rPr lang="en-US" sz="2000" dirty="0" err="1">
                <a:latin typeface="Calibri" panose="020F0502020204030204"/>
              </a:rPr>
              <a:t>Pravila</a:t>
            </a:r>
            <a:r>
              <a:rPr lang="en-US" sz="2000" dirty="0">
                <a:latin typeface="Calibri" panose="020F0502020204030204"/>
              </a:rPr>
              <a:t>:</a:t>
            </a:r>
          </a:p>
          <a:p>
            <a:pPr marL="342900" indent="-342900">
              <a:spcAft>
                <a:spcPts val="1200"/>
              </a:spcAft>
              <a:buFont typeface="Arial" panose="020B0604020202020204" pitchFamily="34" charset="0"/>
              <a:buChar char="•"/>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marL="342900" indent="-342900">
              <a:spcAft>
                <a:spcPts val="1200"/>
              </a:spcAft>
              <a:buFont typeface="Arial" panose="020B0604020202020204" pitchFamily="34" charset="0"/>
              <a:buChar char="•"/>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marL="342900" indent="-342900">
              <a:spcAft>
                <a:spcPts val="1200"/>
              </a:spcAft>
              <a:buFont typeface="Arial" panose="020B0604020202020204" pitchFamily="34" charset="0"/>
              <a:buChar char="•"/>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54974"/>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234342"/>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552589"/>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tokena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87792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200" dirty="0">
                <a:solidFill>
                  <a:sysClr val="windowText" lastClr="000000"/>
                </a:solidFill>
                <a:latin typeface="Calibri" panose="020F0502020204030204"/>
              </a:rPr>
              <a:t>UVOD U</a:t>
            </a:r>
            <a:r>
              <a:rPr lang="sr-Latn-RS" sz="2200" dirty="0">
                <a:solidFill>
                  <a:sysClr val="windowText" lastClr="000000"/>
                </a:solidFill>
                <a:latin typeface="Calibri" panose="020F0502020204030204"/>
              </a:rPr>
              <a:t> </a:t>
            </a: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sz="2200"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2200"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korisnike da dodaju</a:t>
            </a:r>
            <a:r>
              <a:rPr lang="en-US" sz="2400" dirty="0">
                <a:solidFill>
                  <a:srgbClr val="01023B"/>
                </a:solidFill>
                <a:latin typeface="Calibri" panose="020F0502020204030204"/>
              </a:rPr>
              <a:t>/</a:t>
            </a:r>
            <a:r>
              <a:rPr lang="sr-Latn-RS" sz="2400" dirty="0">
                <a:solidFill>
                  <a:srgbClr val="01023B"/>
                </a:solidFill>
                <a:latin typeface="Calibri" panose="020F0502020204030204"/>
              </a:rPr>
              <a:t>izmene transakcije u tuđe ime?</a:t>
            </a: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a:t>
            </a:r>
            <a:r>
              <a:rPr lang="en-US" sz="2000" dirty="0" err="1">
                <a:solidFill>
                  <a:sysClr val="windowText" lastClr="000000"/>
                </a:solidFill>
              </a:rPr>
              <a:t>potpisanu</a:t>
            </a:r>
            <a:r>
              <a:rPr lang="sr-Latn-RS" sz="2000" dirty="0">
                <a:solidFill>
                  <a:sysClr val="windowText" lastClr="000000"/>
                </a:solidFill>
              </a:rPr>
              <a:t>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000081"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Pošiljalac će potpisati svaku svoju transakciju</a:t>
            </a: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6364613" y="648674"/>
            <a:ext cx="1475232"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4" y="19050"/>
            <a:ext cx="5915669"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3678D19-1D49-C532-45D9-AEE5D83962A8}"/>
                  </a:ext>
                </a:extLst>
              </p:cNvPr>
              <p:cNvSpPr txBox="1"/>
              <p:nvPr/>
            </p:nvSpPr>
            <p:spPr>
              <a:xfrm>
                <a:off x="6364613" y="1233449"/>
                <a:ext cx="5559163" cy="2092881"/>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Zasnovan na matematici eliptičkih kriva</a:t>
                </a:r>
                <a:endParaRPr lang="sr-Latn-RS" sz="2000"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m:oMathPara>
                </a14:m>
                <a:endParaRPr lang="en-US" sz="2000" i="1"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Sabiranje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Množenje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sr-Latn-RS" sz="2000" i="1" dirty="0">
                  <a:solidFill>
                    <a:sysClr val="windowText" lastClr="000000"/>
                  </a:solidFill>
                  <a:latin typeface="Calibri" panose="020F0502020204030204"/>
                </a:endParaRPr>
              </a:p>
            </p:txBody>
          </p:sp>
        </mc:Choice>
        <mc:Fallback>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6364613" y="1233449"/>
                <a:ext cx="5559163" cy="2092881"/>
              </a:xfrm>
              <a:prstGeom prst="rect">
                <a:avLst/>
              </a:prstGeom>
              <a:blipFill>
                <a:blip r:embed="rId4"/>
                <a:stretch>
                  <a:fillRect l="-1096" t="-145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7064908" y="3230727"/>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7220911" y="2470825"/>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69F9F5B-AF7D-4C0A-B123-E07CA8554C23}"/>
                  </a:ext>
                </a:extLst>
              </p:cNvPr>
              <p:cNvSpPr txBox="1"/>
              <p:nvPr/>
            </p:nvSpPr>
            <p:spPr>
              <a:xfrm>
                <a:off x="6364614" y="1233449"/>
                <a:ext cx="5802430" cy="3477875"/>
              </a:xfrm>
              <a:prstGeom prst="rect">
                <a:avLst/>
              </a:prstGeom>
              <a:noFill/>
            </p:spPr>
            <p:txBody>
              <a:bodyPr wrap="square" rtlCol="0">
                <a:spAutoFit/>
              </a:bodyPr>
              <a:lstStyle/>
              <a:p>
                <a:pPr>
                  <a:spcAft>
                    <a:spcPts val="1200"/>
                  </a:spcAft>
                </a:pPr>
                <a:r>
                  <a:rPr lang="sr-Latn-RS" sz="2000" dirty="0">
                    <a:solidFill>
                      <a:sysClr val="windowText" lastClr="000000"/>
                    </a:solidFill>
                  </a:rPr>
                  <a:t>Zasnovan na matematici eliptičkih kriva</a:t>
                </a:r>
                <a:endParaRPr lang="sr-Latn-RS" sz="2000"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US" sz="2000" i="1" dirty="0">
                          <a:latin typeface="Cambria Math" panose="02040503050406030204" pitchFamily="18" charset="0"/>
                        </a:rPr>
                        <m:t>𝑦</m:t>
                      </m:r>
                      <m:r>
                        <a:rPr lang="en-US" sz="2000" i="1" baseline="30000" dirty="0">
                          <a:latin typeface="Cambria Math" panose="02040503050406030204" pitchFamily="18" charset="0"/>
                        </a:rPr>
                        <m:t>2</m:t>
                      </m:r>
                      <m:r>
                        <a:rPr lang="en-US" sz="2000" i="1" dirty="0">
                          <a:latin typeface="Cambria Math" panose="02040503050406030204" pitchFamily="18" charset="0"/>
                        </a:rPr>
                        <m:t>=</m:t>
                      </m:r>
                      <m:r>
                        <a:rPr lang="sr-Latn-RS" sz="2000" i="1" dirty="0">
                          <a:latin typeface="Cambria Math" panose="02040503050406030204" pitchFamily="18" charset="0"/>
                        </a:rPr>
                        <m:t>(</m:t>
                      </m:r>
                      <m:r>
                        <a:rPr lang="en-US" sz="2000" i="1" dirty="0">
                          <a:latin typeface="Cambria Math" panose="02040503050406030204" pitchFamily="18" charset="0"/>
                        </a:rPr>
                        <m:t>𝑥</m:t>
                      </m:r>
                      <m:r>
                        <a:rPr lang="en-US" sz="2000" i="1" baseline="30000" dirty="0">
                          <a:latin typeface="Cambria Math" panose="02040503050406030204" pitchFamily="18" charset="0"/>
                        </a:rPr>
                        <m:t>3</m:t>
                      </m:r>
                      <m:r>
                        <a:rPr lang="en-US" sz="2000" i="1" dirty="0">
                          <a:latin typeface="Cambria Math" panose="02040503050406030204" pitchFamily="18" charset="0"/>
                        </a:rPr>
                        <m:t>+</m:t>
                      </m:r>
                      <m:r>
                        <a:rPr lang="en-US" sz="2000" i="1" dirty="0">
                          <a:latin typeface="Cambria Math" panose="02040503050406030204" pitchFamily="18" charset="0"/>
                        </a:rPr>
                        <m:t>𝑎𝑥</m:t>
                      </m:r>
                      <m:r>
                        <a:rPr lang="en-US" sz="2000" i="1" dirty="0">
                          <a:latin typeface="Cambria Math" panose="02040503050406030204" pitchFamily="18" charset="0"/>
                        </a:rPr>
                        <m:t>+</m:t>
                      </m:r>
                      <m:r>
                        <a:rPr lang="en-US" sz="2000" i="1" dirty="0">
                          <a:latin typeface="Cambria Math" panose="02040503050406030204" pitchFamily="18" charset="0"/>
                        </a:rPr>
                        <m:t>𝑏</m:t>
                      </m:r>
                      <m:r>
                        <a:rPr lang="sr-Latn-RS" sz="2000" i="1" dirty="0">
                          <a:latin typeface="Cambria Math" panose="02040503050406030204" pitchFamily="18" charset="0"/>
                        </a:rPr>
                        <m:t>)</m:t>
                      </m:r>
                      <m:r>
                        <a:rPr lang="sr-Latn-RS" sz="2000" i="1" dirty="0">
                          <a:latin typeface="Cambria Math" panose="02040503050406030204" pitchFamily="18" charset="0"/>
                        </a:rPr>
                        <m:t> </m:t>
                      </m:r>
                      <m:r>
                        <a:rPr lang="sr-Latn-RS" sz="2000" i="1" dirty="0">
                          <a:latin typeface="Cambria Math" panose="02040503050406030204" pitchFamily="18" charset="0"/>
                        </a:rPr>
                        <m:t>𝑚𝑜𝑑</m:t>
                      </m:r>
                      <m:r>
                        <a:rPr lang="sr-Latn-RS" sz="2000" i="1" dirty="0">
                          <a:latin typeface="Cambria Math" panose="02040503050406030204" pitchFamily="18" charset="0"/>
                        </a:rPr>
                        <m:t> </m:t>
                      </m:r>
                      <m:r>
                        <a:rPr lang="sr-Latn-RS" sz="2000" i="1" dirty="0">
                          <a:latin typeface="Cambria Math" panose="02040503050406030204" pitchFamily="18" charset="0"/>
                        </a:rPr>
                        <m:t>𝑝</m:t>
                      </m:r>
                    </m:oMath>
                  </m:oMathPara>
                </a14:m>
                <a:endParaRPr lang="en-US" sz="2000" i="1" dirty="0">
                  <a:solidFill>
                    <a:sysClr val="windowText" lastClr="000000"/>
                  </a:solidFill>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r>
                  <a:rPr lang="sr-Latn-RS" sz="2000" dirty="0">
                    <a:solidFill>
                      <a:sysClr val="windowText" lastClr="000000"/>
                    </a:solidFill>
                    <a:latin typeface="Calibri" panose="020F0502020204030204"/>
                  </a:rPr>
                  <a:t>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 98500868790785283756427907490438260516 3141518161494337</a:t>
                </a:r>
              </a:p>
            </p:txBody>
          </p:sp>
        </mc:Choice>
        <mc:Fallback>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6364614" y="1233449"/>
                <a:ext cx="5802430" cy="3477875"/>
              </a:xfrm>
              <a:prstGeom prst="rect">
                <a:avLst/>
              </a:prstGeom>
              <a:blipFill>
                <a:blip r:embed="rId3"/>
                <a:stretch>
                  <a:fillRect l="-1050" t="-876" b="-210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A8C5972-25B6-240B-5071-C70219BE0B0B}"/>
              </a:ext>
            </a:extLst>
          </p:cNvPr>
          <p:cNvPicPr>
            <a:picLocks noChangeAspect="1"/>
          </p:cNvPicPr>
          <p:nvPr/>
        </p:nvPicPr>
        <p:blipFill>
          <a:blip r:embed="rId4"/>
          <a:stretch>
            <a:fillRect/>
          </a:stretch>
        </p:blipFill>
        <p:spPr>
          <a:xfrm>
            <a:off x="24957" y="24384"/>
            <a:ext cx="5936931" cy="6816725"/>
          </a:xfrm>
          <a:prstGeom prst="rect">
            <a:avLst/>
          </a:prstGeom>
          <a:ln w="19050">
            <a:gradFill>
              <a:gsLst>
                <a:gs pos="0">
                  <a:srgbClr val="01023B"/>
                </a:gs>
                <a:gs pos="50000">
                  <a:srgbClr val="A53F52"/>
                </a:gs>
                <a:gs pos="100000">
                  <a:srgbClr val="EA9A5C"/>
                </a:gs>
              </a:gsLst>
              <a:lin ang="5400000" scaled="1"/>
            </a:gradFill>
          </a:ln>
        </p:spPr>
      </p:pic>
      <p:sp>
        <p:nvSpPr>
          <p:cNvPr id="4" name="TextBox 3">
            <a:extLst>
              <a:ext uri="{FF2B5EF4-FFF2-40B4-BE49-F238E27FC236}">
                <a16:creationId xmlns:a16="http://schemas.microsoft.com/office/drawing/2014/main" id="{80E205E7-AF84-09AA-8A92-B3360AED0B59}"/>
              </a:ext>
            </a:extLst>
          </p:cNvPr>
          <p:cNvSpPr txBox="1"/>
          <p:nvPr/>
        </p:nvSpPr>
        <p:spPr>
          <a:xfrm>
            <a:off x="6364613" y="648674"/>
            <a:ext cx="1475232"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46C3A22B-4C46-B199-4657-571E1E9CCB04}"/>
              </a:ext>
            </a:extLst>
          </p:cNvPr>
          <p:cNvSpPr txBox="1"/>
          <p:nvPr/>
        </p:nvSpPr>
        <p:spPr>
          <a:xfrm>
            <a:off x="4559808" y="5035296"/>
            <a:ext cx="671979" cy="584775"/>
          </a:xfrm>
          <a:prstGeom prst="rect">
            <a:avLst/>
          </a:prstGeom>
          <a:noFill/>
        </p:spPr>
        <p:txBody>
          <a:bodyPr wrap="none" rtlCol="0">
            <a:spAutoFit/>
          </a:bodyPr>
          <a:lstStyle/>
          <a:p>
            <a:r>
              <a:rPr lang="sr-Latn-RS" sz="3200" b="1" dirty="0">
                <a:solidFill>
                  <a:srgbClr val="FF0000"/>
                </a:solidFill>
              </a:rPr>
              <a:t>Q</a:t>
            </a:r>
            <a:r>
              <a:rPr lang="en-US" sz="3200" b="1" dirty="0">
                <a:solidFill>
                  <a:srgbClr val="FF0000"/>
                </a:solidFill>
              </a:rPr>
              <a:t>=</a:t>
            </a:r>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napadača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neku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validnu transakciju</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5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korisnike</a:t>
            </a:r>
            <a:r>
              <a:rPr lang="sr-Latn-RS" sz="2400" dirty="0">
                <a:solidFill>
                  <a:srgbClr val="01023B"/>
                </a:solidFill>
                <a:latin typeface="Calibri" panose="020F0502020204030204"/>
              </a:rPr>
              <a:t> da </a:t>
            </a:r>
            <a:r>
              <a:rPr lang="en-US" sz="2400" dirty="0" err="1">
                <a:solidFill>
                  <a:srgbClr val="01023B"/>
                </a:solidFill>
                <a:latin typeface="Calibri" panose="020F0502020204030204"/>
              </a:rPr>
              <a:t>menjaju</a:t>
            </a:r>
            <a:r>
              <a:rPr lang="sr-Latn-RS" sz="2400" dirty="0">
                <a:solidFill>
                  <a:srgbClr val="01023B"/>
                </a:solidFill>
                <a:latin typeface="Calibri" panose="020F0502020204030204"/>
              </a:rPr>
              <a:t> s</a:t>
            </a:r>
            <a:r>
              <a:rPr lang="en-US" sz="2400" dirty="0" err="1">
                <a:solidFill>
                  <a:srgbClr val="01023B"/>
                </a:solidFill>
                <a:latin typeface="Calibri" panose="020F0502020204030204"/>
              </a:rPr>
              <a:t>voje</a:t>
            </a:r>
            <a:r>
              <a:rPr lang="sr-Latn-RS" sz="2400" dirty="0">
                <a:solidFill>
                  <a:srgbClr val="01023B"/>
                </a:solidFill>
                <a:latin typeface="Calibri" panose="020F0502020204030204"/>
              </a:rPr>
              <a:t> prethodn</a:t>
            </a:r>
            <a:r>
              <a:rPr lang="en-US" sz="2400" dirty="0">
                <a:solidFill>
                  <a:srgbClr val="01023B"/>
                </a:solidFill>
                <a:latin typeface="Calibri" panose="020F0502020204030204"/>
              </a:rPr>
              <a:t>e</a:t>
            </a:r>
            <a:r>
              <a:rPr lang="sr-Latn-RS" sz="2400" dirty="0">
                <a:solidFill>
                  <a:srgbClr val="01023B"/>
                </a:solidFill>
                <a:latin typeface="Calibri" panose="020F0502020204030204"/>
              </a:rPr>
              <a:t> transakcij</a:t>
            </a:r>
            <a:r>
              <a:rPr lang="en-US" sz="2400" dirty="0">
                <a:solidFill>
                  <a:srgbClr val="01023B"/>
                </a:solidFill>
                <a:latin typeface="Calibri" panose="020F0502020204030204"/>
              </a:rPr>
              <a:t>e?</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a:t>
            </a:r>
            <a:r>
              <a:rPr lang="sr-Latn-RS" sz="2000" dirty="0">
                <a:solidFill>
                  <a:srgbClr val="A53F52"/>
                </a:solidFill>
                <a:latin typeface="Calibri" panose="020F0502020204030204"/>
              </a:rPr>
              <a:t>rudarenje</a:t>
            </a:r>
            <a:r>
              <a:rPr lang="sr-Latn-RS" sz="2000" dirty="0">
                <a:latin typeface="Calibri" panose="020F0502020204030204"/>
              </a:rPr>
              <a:t> </a:t>
            </a:r>
            <a:r>
              <a:rPr lang="sr-Latn-RS" sz="2000" dirty="0">
                <a:solidFill>
                  <a:srgbClr val="A53F52"/>
                </a:solidFill>
                <a:latin typeface="Calibri" panose="020F0502020204030204"/>
              </a:rPr>
              <a:t>(mining) </a:t>
            </a:r>
            <a:r>
              <a:rPr lang="sr-Latn-RS" sz="2000" dirty="0">
                <a:latin typeface="Calibri" panose="020F0502020204030204"/>
              </a:rPr>
              <a:t>–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rgbClr val="A53F52"/>
                </a:solidFill>
                <a:latin typeface="Calibri" panose="020F0502020204030204"/>
              </a:rPr>
              <a:t>Težina (Difficulty) </a:t>
            </a:r>
            <a:r>
              <a:rPr lang="en-US" sz="2000" dirty="0">
                <a:latin typeface="Calibri" panose="020F0502020204030204"/>
              </a:rPr>
              <a:t>= </a:t>
            </a:r>
            <a:r>
              <a:rPr lang="en-US" sz="2000" dirty="0" err="1">
                <a:latin typeface="Calibri" panose="020F0502020204030204"/>
              </a:rPr>
              <a:t>broj</a:t>
            </a:r>
            <a:r>
              <a:rPr lang="en-US" sz="2000" dirty="0">
                <a:latin typeface="Calibri" panose="020F0502020204030204"/>
              </a:rPr>
              <a:t> </a:t>
            </a:r>
            <a:r>
              <a:rPr lang="en-US" sz="2000" dirty="0" err="1">
                <a:latin typeface="Calibri" panose="020F0502020204030204"/>
              </a:rPr>
              <a:t>prefiksnih</a:t>
            </a:r>
            <a:r>
              <a:rPr lang="en-US" sz="2000" dirty="0">
                <a:latin typeface="Calibri" panose="020F0502020204030204"/>
              </a:rPr>
              <a:t> </a:t>
            </a:r>
            <a:r>
              <a:rPr lang="en-US" sz="2000" dirty="0" err="1">
                <a:latin typeface="Calibri" panose="020F0502020204030204"/>
              </a:rPr>
              <a:t>nula</a:t>
            </a:r>
            <a:r>
              <a:rPr lang="en-US" sz="2000" dirty="0">
                <a:latin typeface="Calibri" panose="020F0502020204030204"/>
              </a:rPr>
              <a:t> </a:t>
            </a:r>
            <a:r>
              <a:rPr lang="en-US" sz="2000" dirty="0" err="1">
                <a:latin typeface="Calibri" panose="020F0502020204030204"/>
              </a:rPr>
              <a:t>kojim</a:t>
            </a:r>
            <a:r>
              <a:rPr lang="en-US" sz="2000" dirty="0">
                <a:latin typeface="Calibri" panose="020F0502020204030204"/>
              </a:rPr>
              <a:t> mora da po</a:t>
            </a:r>
            <a:r>
              <a:rPr lang="sr-Latn-RS" sz="2000" dirty="0">
                <a:latin typeface="Calibri" panose="020F0502020204030204"/>
              </a:rPr>
              <a:t>činje binarna heš vrednost bloka</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validan (da počinje sa onoliko nula kolika je </a:t>
            </a:r>
            <a:r>
              <a:rPr lang="sr-Latn-RS" sz="2000" dirty="0">
                <a:solidFill>
                  <a:srgbClr val="A53F52"/>
                </a:solidFill>
                <a:latin typeface="Calibri" panose="020F0502020204030204"/>
              </a:rPr>
              <a:t>težina</a:t>
            </a:r>
            <a:r>
              <a:rPr lang="sr-Latn-RS" sz="2000" dirty="0">
                <a:latin typeface="Calibri" panose="020F0502020204030204"/>
              </a:rPr>
              <a:t>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menja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Neki od poznatijih konsenzus algoritama (osim PoW-a):</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5943657" cy="3016210"/>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Čvorovi sa istom verzijom lanca veruju jedni drugima, jer im se heševi u poslednjem bloku poklapaju</a:t>
            </a:r>
          </a:p>
        </p:txBody>
      </p:sp>
      <p:pic>
        <p:nvPicPr>
          <p:cNvPr id="2" name="Picture Placeholder 7">
            <a:extLst>
              <a:ext uri="{FF2B5EF4-FFF2-40B4-BE49-F238E27FC236}">
                <a16:creationId xmlns:a16="http://schemas.microsoft.com/office/drawing/2014/main" id="{14A33AC9-799C-2B8A-19CA-A7934DDB80A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862781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razdvajanja: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003F296-9790-5C80-D387-BE8F371BAD9B}"/>
              </a:ext>
            </a:extLst>
          </p:cNvPr>
          <p:cNvPicPr>
            <a:picLocks noChangeAspect="1"/>
          </p:cNvPicPr>
          <p:nvPr/>
        </p:nvPicPr>
        <p:blipFill>
          <a:blip r:embed="rId3"/>
          <a:stretch>
            <a:fillRect/>
          </a:stretch>
        </p:blipFill>
        <p:spPr>
          <a:xfrm>
            <a:off x="5181600" y="-12953"/>
            <a:ext cx="7010400" cy="6870953"/>
          </a:xfrm>
          <a:prstGeom prst="rect">
            <a:avLst/>
          </a:prstGeom>
          <a:ln w="9525">
            <a:noFill/>
          </a:ln>
        </p:spPr>
      </p:pic>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004874"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Za sad limitirana upotreba</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Pametni ugovori (Smart contracts)</a:t>
            </a: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Tree>
    <p:extLst>
      <p:ext uri="{BB962C8B-B14F-4D97-AF65-F5344CB8AC3E}">
        <p14:creationId xmlns:p14="http://schemas.microsoft.com/office/powerpoint/2010/main" val="121285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6096000" cy="424731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Blockchain</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rgbClr val="A53F52"/>
                </a:solidFill>
                <a:latin typeface="Calibri" panose="020F0502020204030204"/>
              </a:rPr>
              <a:t>distribuiran </a:t>
            </a:r>
            <a:r>
              <a:rPr lang="sr-Latn-RS" sz="2000" dirty="0">
                <a:latin typeface="Calibri" panose="020F0502020204030204"/>
              </a:rPr>
              <a:t>nepromenljiv </a:t>
            </a:r>
            <a:r>
              <a:rPr lang="en-US" sz="2000" dirty="0">
                <a:latin typeface="Calibri" panose="020F0502020204030204"/>
              </a:rPr>
              <a:t>(</a:t>
            </a:r>
            <a:r>
              <a:rPr lang="sr-Latn-RS" sz="2000" dirty="0">
                <a:latin typeface="Calibri" panose="020F0502020204030204"/>
              </a:rPr>
              <a:t>javno dostupan</a:t>
            </a:r>
            <a:r>
              <a:rPr lang="en-US" sz="2000" dirty="0">
                <a:latin typeface="Calibri" panose="020F0502020204030204"/>
              </a:rPr>
              <a:t>)</a:t>
            </a:r>
            <a:r>
              <a:rPr lang="sr-Latn-RS" sz="2000" dirty="0">
                <a:solidFill>
                  <a:srgbClr val="A53F52"/>
                </a:solidFill>
                <a:latin typeface="Calibri" panose="020F0502020204030204"/>
              </a:rPr>
              <a:t> digitalni ledger</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Distribuirani sistem</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odvojenim uređajima koji međusobno komuniciraju kroz mrežu</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Digitalni ledger</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Blockchain</a:t>
            </a:r>
            <a:r>
              <a:rPr lang="en-US" sz="2000" dirty="0">
                <a:solidFill>
                  <a:sysClr val="windowText" lastClr="000000"/>
                </a:solidFill>
                <a:latin typeface="Calibri" panose="020F0502020204030204"/>
              </a:rPr>
              <a:t> se s</a:t>
            </a:r>
            <a:r>
              <a:rPr lang="sr-Latn-RS" sz="2000" dirty="0">
                <a:solidFill>
                  <a:sysClr val="windowText" lastClr="000000"/>
                </a:solidFill>
                <a:latin typeface="Calibri" panose="020F0502020204030204"/>
              </a:rPr>
              <a:t>astoji od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najpoznatiju primenu – </a:t>
            </a:r>
            <a:r>
              <a:rPr lang="sr-Latn-RS" sz="2000" dirty="0">
                <a:solidFill>
                  <a:srgbClr val="A53F52"/>
                </a:solidFill>
                <a:latin typeface="Calibri" panose="020F0502020204030204"/>
              </a:rPr>
              <a:t>kriptovalute</a:t>
            </a:r>
          </a:p>
          <a:p>
            <a:pPr>
              <a:spcAft>
                <a:spcPts val="1200"/>
              </a:spcAft>
            </a:pPr>
            <a:r>
              <a:rPr lang="sr-Latn-RS" sz="2000" dirty="0">
                <a:solidFill>
                  <a:srgbClr val="A53F52"/>
                </a:solidFill>
                <a:latin typeface="Calibri" panose="020F0502020204030204"/>
              </a:rPr>
              <a:t>Kriptovalute</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fiat </a:t>
            </a:r>
            <a:r>
              <a:rPr lang="en-US" sz="2000" dirty="0" err="1">
                <a:solidFill>
                  <a:sysClr val="windowText" lastClr="000000"/>
                </a:solidFill>
                <a:latin typeface="Calibri" panose="020F0502020204030204"/>
              </a:rPr>
              <a:t>valute</a:t>
            </a:r>
            <a:r>
              <a:rPr lang="sr-Latn-RS" sz="2000" dirty="0">
                <a:solidFill>
                  <a:sysClr val="windowText" lastClr="000000"/>
                </a:solidFill>
                <a:latin typeface="Calibri" panose="020F0502020204030204"/>
              </a:rPr>
              <a:t> implementirane pomoću blokchaina</a:t>
            </a:r>
            <a:endParaRPr lang="sr-Latn-RS" sz="2000" dirty="0">
              <a:solidFill>
                <a:srgbClr val="A53F52"/>
              </a:solidFill>
              <a:latin typeface="Calibri" panose="020F0502020204030204"/>
            </a:endParaRP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230863"/>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838594"/>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838594"/>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1838594"/>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810947"/>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139242"/>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552881"/>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44948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44948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44948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57046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2954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04231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3079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33449"/>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6534</TotalTime>
  <Words>5348</Words>
  <Application>Microsoft Office PowerPoint</Application>
  <PresentationFormat>Widescreen</PresentationFormat>
  <Paragraphs>419</Paragraphs>
  <Slides>40</Slides>
  <Notes>38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93</cp:revision>
  <dcterms:created xsi:type="dcterms:W3CDTF">2023-03-04T15:09:55Z</dcterms:created>
  <dcterms:modified xsi:type="dcterms:W3CDTF">2023-05-16T13:32:14Z</dcterms:modified>
</cp:coreProperties>
</file>